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8"/>
  </p:notesMasterIdLst>
  <p:sldIdLst>
    <p:sldId id="256" r:id="rId2"/>
    <p:sldId id="287" r:id="rId3"/>
    <p:sldId id="258" r:id="rId4"/>
    <p:sldId id="284" r:id="rId5"/>
    <p:sldId id="265" r:id="rId6"/>
    <p:sldId id="281" r:id="rId7"/>
    <p:sldId id="273" r:id="rId8"/>
    <p:sldId id="282" r:id="rId9"/>
    <p:sldId id="274" r:id="rId10"/>
    <p:sldId id="283" r:id="rId11"/>
    <p:sldId id="295" r:id="rId12"/>
    <p:sldId id="296" r:id="rId13"/>
    <p:sldId id="288" r:id="rId14"/>
    <p:sldId id="305" r:id="rId15"/>
    <p:sldId id="303" r:id="rId16"/>
    <p:sldId id="304" r:id="rId17"/>
  </p:sldIdLst>
  <p:sldSz cx="18288000" cy="10287000"/>
  <p:notesSz cx="6858000" cy="9144000"/>
  <p:embeddedFontLst>
    <p:embeddedFont>
      <p:font typeface="Calibri" panose="020F0502020204030204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FF3399"/>
    <a:srgbClr val="E7B9B9"/>
    <a:srgbClr val="2B2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78700" autoAdjust="0"/>
  </p:normalViewPr>
  <p:slideViewPr>
    <p:cSldViewPr>
      <p:cViewPr varScale="1">
        <p:scale>
          <a:sx n="78" d="100"/>
          <a:sy n="78" d="100"/>
        </p:scale>
        <p:origin x="2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28;&#913;&#925;&#913;&#915;&#921;&#937;&#932;&#919;&#931;%20&#922;&#927;&#933;&#914;&#917;&#923;&#919;&#931;\Downloads\&#960;\&#920;&#949;&#963;&#963;&#945;&#955;&#943;&#945;\&#920;&#949;&#963;&#963;&#945;&#955;&#943;&#94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00C-4437-9F95-F654E75F105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00C-4437-9F95-F654E75F1051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00C-4437-9F95-F654E75F1051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00C-4437-9F95-F654E75F10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Φύλλο1!$D$3:$D$5</c:f>
              <c:strCache>
                <c:ptCount val="3"/>
                <c:pt idx="0">
                  <c:v>Δωδεκάνησα</c:v>
                </c:pt>
                <c:pt idx="1">
                  <c:v>Κυκλάδες</c:v>
                </c:pt>
                <c:pt idx="2">
                  <c:v>Περιφέρεια Νοτίου Αιγαίου</c:v>
                </c:pt>
              </c:strCache>
            </c:strRef>
          </c:cat>
          <c:val>
            <c:numRef>
              <c:f>Φύλλο1!$E$3:$E$5</c:f>
              <c:numCache>
                <c:formatCode>General</c:formatCode>
                <c:ptCount val="3"/>
                <c:pt idx="0">
                  <c:v>350</c:v>
                </c:pt>
                <c:pt idx="1">
                  <c:v>374</c:v>
                </c:pt>
                <c:pt idx="2">
                  <c:v>724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00C-4437-9F95-F654E75F10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14071424"/>
        <c:axId val="16219112"/>
      </c:barChart>
      <c:catAx>
        <c:axId val="31407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l-GR"/>
          </a:p>
        </c:txPr>
        <c:crossAx val="16219112"/>
        <c:crosses val="autoZero"/>
        <c:auto val="1"/>
        <c:lblAlgn val="ctr"/>
        <c:lblOffset val="100"/>
        <c:noMultiLvlLbl val="0"/>
      </c:catAx>
      <c:valAx>
        <c:axId val="162191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1407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 b="1"/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224F4-7F2B-4B34-A51C-0D8504306485}" type="datetimeFigureOut">
              <a:rPr lang="el-GR" smtClean="0"/>
              <a:pPr/>
              <a:t>7/4/2021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CDB90-6738-4FEE-A892-23F6633F7D9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6822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CDB90-6738-4FEE-A892-23F6633F7D97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9997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371600" y="3195640"/>
            <a:ext cx="15544800" cy="2205038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50CB2-F3E4-43E2-9CBD-0F79A2285059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6AE8B-A7BD-45A1-A3B6-36648F2A0B0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BB2A6-D228-4D74-894D-065E547D5BF6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DAC61-AFBE-4789-8C09-85704D96E19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26517600" y="619125"/>
            <a:ext cx="8229600" cy="13165932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828800" y="619125"/>
            <a:ext cx="24384000" cy="13165932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392C7-0532-467A-9296-CE1BAA1570CD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88BE6-EE43-4E9D-96B9-05FFE90BBBE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03EFA-2692-4760-BCC0-818390538084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4025-B456-44D2-8EFB-D2C2A884D18C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44626" y="6610352"/>
            <a:ext cx="15544800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444626" y="4360072"/>
            <a:ext cx="15544800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1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3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4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6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07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4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0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3CC9C-F6CC-4DFB-823A-A5E8376C3D84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78671-6D78-41BD-ADB2-05411BB540C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8288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184404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14E3D-8E11-46DD-A92C-486111ED9CFF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6EF1D-5B05-43A6-8732-C45EC6019745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2302671"/>
            <a:ext cx="8080376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15" indent="0">
              <a:buNone/>
              <a:defRPr sz="3600" b="1"/>
            </a:lvl2pPr>
            <a:lvl3pPr marL="1632832" indent="0">
              <a:buNone/>
              <a:defRPr sz="3200" b="1"/>
            </a:lvl3pPr>
            <a:lvl4pPr marL="2449246" indent="0">
              <a:buNone/>
              <a:defRPr sz="2900" b="1"/>
            </a:lvl4pPr>
            <a:lvl5pPr marL="3265661" indent="0">
              <a:buNone/>
              <a:defRPr sz="2900" b="1"/>
            </a:lvl5pPr>
            <a:lvl6pPr marL="4082078" indent="0">
              <a:buNone/>
              <a:defRPr sz="2900" b="1"/>
            </a:lvl6pPr>
            <a:lvl7pPr marL="4898493" indent="0">
              <a:buNone/>
              <a:defRPr sz="2900" b="1"/>
            </a:lvl7pPr>
            <a:lvl8pPr marL="5714908" indent="0">
              <a:buNone/>
              <a:defRPr sz="2900" b="1"/>
            </a:lvl8pPr>
            <a:lvl9pPr marL="6531325" indent="0">
              <a:buNone/>
              <a:defRPr sz="29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3262312"/>
            <a:ext cx="8080376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9290053" y="2302671"/>
            <a:ext cx="8083550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15" indent="0">
              <a:buNone/>
              <a:defRPr sz="3600" b="1"/>
            </a:lvl2pPr>
            <a:lvl3pPr marL="1632832" indent="0">
              <a:buNone/>
              <a:defRPr sz="3200" b="1"/>
            </a:lvl3pPr>
            <a:lvl4pPr marL="2449246" indent="0">
              <a:buNone/>
              <a:defRPr sz="2900" b="1"/>
            </a:lvl4pPr>
            <a:lvl5pPr marL="3265661" indent="0">
              <a:buNone/>
              <a:defRPr sz="2900" b="1"/>
            </a:lvl5pPr>
            <a:lvl6pPr marL="4082078" indent="0">
              <a:buNone/>
              <a:defRPr sz="2900" b="1"/>
            </a:lvl6pPr>
            <a:lvl7pPr marL="4898493" indent="0">
              <a:buNone/>
              <a:defRPr sz="2900" b="1"/>
            </a:lvl7pPr>
            <a:lvl8pPr marL="5714908" indent="0">
              <a:buNone/>
              <a:defRPr sz="2900" b="1"/>
            </a:lvl8pPr>
            <a:lvl9pPr marL="6531325" indent="0">
              <a:buNone/>
              <a:defRPr sz="29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9290053" y="3262312"/>
            <a:ext cx="8083550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8470B-F2E1-469D-AAF0-1BF812CF7F37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403E3-CFDD-4F59-8FBF-3CFACDDD14E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75F97-2F62-4683-97CF-C10D7D10B4AA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1579A-7C81-4F1E-B41B-CBDC4CE7D51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AEFF-E2E4-4BB7-B247-00186C4FC8EC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156DE-3078-43B6-9712-5B5E43536B7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3" y="409575"/>
            <a:ext cx="6016626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150100" y="409577"/>
            <a:ext cx="10223500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3" y="2152652"/>
            <a:ext cx="6016626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415" indent="0">
              <a:buNone/>
              <a:defRPr sz="2100"/>
            </a:lvl2pPr>
            <a:lvl3pPr marL="1632832" indent="0">
              <a:buNone/>
              <a:defRPr sz="1800"/>
            </a:lvl3pPr>
            <a:lvl4pPr marL="2449246" indent="0">
              <a:buNone/>
              <a:defRPr sz="1600"/>
            </a:lvl4pPr>
            <a:lvl5pPr marL="3265661" indent="0">
              <a:buNone/>
              <a:defRPr sz="1600"/>
            </a:lvl5pPr>
            <a:lvl6pPr marL="4082078" indent="0">
              <a:buNone/>
              <a:defRPr sz="1600"/>
            </a:lvl6pPr>
            <a:lvl7pPr marL="4898493" indent="0">
              <a:buNone/>
              <a:defRPr sz="1600"/>
            </a:lvl7pPr>
            <a:lvl8pPr marL="5714908" indent="0">
              <a:buNone/>
              <a:defRPr sz="1600"/>
            </a:lvl8pPr>
            <a:lvl9pPr marL="6531325" indent="0">
              <a:buNone/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0BDC6-50AC-4A0D-B998-5D8EF78E5A21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06DF1-5863-4DCE-91D2-D409501A7F9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584576" y="919162"/>
            <a:ext cx="10972800" cy="6172200"/>
          </a:xfrm>
        </p:spPr>
        <p:txBody>
          <a:bodyPr rtlCol="0">
            <a:normAutofit/>
          </a:bodyPr>
          <a:lstStyle>
            <a:lvl1pPr marL="0" indent="0">
              <a:buNone/>
              <a:defRPr sz="5700"/>
            </a:lvl1pPr>
            <a:lvl2pPr marL="816415" indent="0">
              <a:buNone/>
              <a:defRPr sz="5000"/>
            </a:lvl2pPr>
            <a:lvl3pPr marL="1632832" indent="0">
              <a:buNone/>
              <a:defRPr sz="4300"/>
            </a:lvl3pPr>
            <a:lvl4pPr marL="2449246" indent="0">
              <a:buNone/>
              <a:defRPr sz="3600"/>
            </a:lvl4pPr>
            <a:lvl5pPr marL="3265661" indent="0">
              <a:buNone/>
              <a:defRPr sz="3600"/>
            </a:lvl5pPr>
            <a:lvl6pPr marL="4082078" indent="0">
              <a:buNone/>
              <a:defRPr sz="3600"/>
            </a:lvl6pPr>
            <a:lvl7pPr marL="4898493" indent="0">
              <a:buNone/>
              <a:defRPr sz="3600"/>
            </a:lvl7pPr>
            <a:lvl8pPr marL="5714908" indent="0">
              <a:buNone/>
              <a:defRPr sz="3600"/>
            </a:lvl8pPr>
            <a:lvl9pPr marL="6531325" indent="0">
              <a:buNone/>
              <a:defRPr sz="36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584576" y="8051007"/>
            <a:ext cx="10972800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415" indent="0">
              <a:buNone/>
              <a:defRPr sz="2100"/>
            </a:lvl2pPr>
            <a:lvl3pPr marL="1632832" indent="0">
              <a:buNone/>
              <a:defRPr sz="1800"/>
            </a:lvl3pPr>
            <a:lvl4pPr marL="2449246" indent="0">
              <a:buNone/>
              <a:defRPr sz="1600"/>
            </a:lvl4pPr>
            <a:lvl5pPr marL="3265661" indent="0">
              <a:buNone/>
              <a:defRPr sz="1600"/>
            </a:lvl5pPr>
            <a:lvl6pPr marL="4082078" indent="0">
              <a:buNone/>
              <a:defRPr sz="1600"/>
            </a:lvl6pPr>
            <a:lvl7pPr marL="4898493" indent="0">
              <a:buNone/>
              <a:defRPr sz="1600"/>
            </a:lvl7pPr>
            <a:lvl8pPr marL="5714908" indent="0">
              <a:buNone/>
              <a:defRPr sz="1600"/>
            </a:lvl8pPr>
            <a:lvl9pPr marL="6531325" indent="0">
              <a:buNone/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CD7E8-A9FE-4BA5-826D-5CDB80D11F63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08515-FA5B-4C79-9A25-250157BFBCB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914400" y="412750"/>
            <a:ext cx="164592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3283" tIns="81642" rIns="163283" bIns="816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914400" y="2400300"/>
            <a:ext cx="16459200" cy="678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3283" tIns="81642" rIns="163283" bIns="81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914400" y="9534525"/>
            <a:ext cx="4267200" cy="547688"/>
          </a:xfrm>
          <a:prstGeom prst="rect">
            <a:avLst/>
          </a:prstGeom>
        </p:spPr>
        <p:txBody>
          <a:bodyPr vert="horz" lIns="163283" tIns="81642" rIns="163283" bIns="81642" rtlCol="0" anchor="ctr"/>
          <a:lstStyle>
            <a:lvl1pPr algn="l">
              <a:defRPr sz="21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22BBD04-DC25-40C5-9308-EC56B49FCBCF}" type="datetime1">
              <a:rPr lang="en-US" smtClean="0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248400" y="9534525"/>
            <a:ext cx="5791200" cy="547688"/>
          </a:xfrm>
          <a:prstGeom prst="rect">
            <a:avLst/>
          </a:prstGeom>
        </p:spPr>
        <p:txBody>
          <a:bodyPr vert="horz" lIns="163283" tIns="81642" rIns="163283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3106400" y="9534525"/>
            <a:ext cx="4267200" cy="547688"/>
          </a:xfrm>
          <a:prstGeom prst="rect">
            <a:avLst/>
          </a:prstGeom>
        </p:spPr>
        <p:txBody>
          <a:bodyPr vert="horz" lIns="163283" tIns="81642" rIns="163283" bIns="81642" rtlCol="0" anchor="ctr"/>
          <a:lstStyle>
            <a:lvl1pPr algn="r">
              <a:defRPr sz="21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249BFC-DC6E-4265-AF1C-29DA062A09D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1631950" rtl="0" fontAlgn="base">
        <a:spcBef>
          <a:spcPct val="0"/>
        </a:spcBef>
        <a:spcAft>
          <a:spcPct val="0"/>
        </a:spcAft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2pPr>
      <a:lvl3pPr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3pPr>
      <a:lvl4pPr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4pPr>
      <a:lvl5pPr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5pPr>
      <a:lvl6pPr marL="4572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6pPr>
      <a:lvl7pPr marL="9144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7pPr>
      <a:lvl8pPr marL="13716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8pPr>
      <a:lvl9pPr marL="18288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9pPr>
    </p:titleStyle>
    <p:bodyStyle>
      <a:lvl1pPr marL="611188" indent="-611188" algn="l" defTabSz="1631950" rtl="0" fontAlgn="base">
        <a:spcBef>
          <a:spcPct val="20000"/>
        </a:spcBef>
        <a:spcAft>
          <a:spcPct val="0"/>
        </a:spcAft>
        <a:buFont typeface="Arial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1631950" rtl="0" fontAlgn="base">
        <a:spcBef>
          <a:spcPct val="20000"/>
        </a:spcBef>
        <a:spcAft>
          <a:spcPct val="0"/>
        </a:spcAft>
        <a:buFont typeface="Arial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1631950" rtl="0" fontAlgn="base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5913" indent="-407988" algn="l" defTabSz="1631950" rtl="0" fontAlgn="base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1631950" rtl="0" fontAlgn="base">
        <a:spcBef>
          <a:spcPct val="20000"/>
        </a:spcBef>
        <a:spcAft>
          <a:spcPct val="0"/>
        </a:spcAft>
        <a:buFont typeface="Arial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286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00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15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32" indent="-408207" algn="l" defTabSz="16328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15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32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46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61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078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493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08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25" algn="l" defTabSz="163283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11639550" cy="54054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1639550" y="0"/>
            <a:ext cx="6648450" cy="54054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1152525" y="2324100"/>
            <a:ext cx="98964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Συνολικές Παρεμβάσεις</a:t>
            </a:r>
          </a:p>
          <a:p>
            <a:pPr algn="ctr" eaLnBrk="1" hangingPunct="1"/>
            <a:endParaRPr lang="el-GR" altLang="el-GR" sz="4400" b="1" dirty="0">
              <a:solidFill>
                <a:srgbClr val="F4F4F4"/>
              </a:solidFill>
              <a:latin typeface="Calibri" pitchFamily="34" charset="0"/>
            </a:endParaRPr>
          </a:p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Υπουργείο Οικονομικών </a:t>
            </a:r>
            <a:endParaRPr lang="en-US" altLang="el-GR" sz="4400" b="1" dirty="0">
              <a:solidFill>
                <a:srgbClr val="F4F4F4"/>
              </a:solidFill>
              <a:latin typeface="Calibri" pitchFamily="34" charset="0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 rot="10800000">
            <a:off x="-53975" y="5405438"/>
            <a:ext cx="18341975" cy="4881562"/>
            <a:chOff x="0" y="0"/>
            <a:chExt cx="20553161" cy="5469980"/>
          </a:xfrm>
        </p:grpSpPr>
        <p:sp>
          <p:nvSpPr>
            <p:cNvPr id="2057" name="Freeform 6"/>
            <p:cNvSpPr>
              <a:spLocks/>
            </p:cNvSpPr>
            <p:nvPr/>
          </p:nvSpPr>
          <p:spPr bwMode="auto">
            <a:xfrm>
              <a:off x="0" y="0"/>
              <a:ext cx="20553161" cy="5469980"/>
            </a:xfrm>
            <a:custGeom>
              <a:avLst/>
              <a:gdLst>
                <a:gd name="T0" fmla="*/ 20553161 w 20553161"/>
                <a:gd name="T1" fmla="*/ 5469980 h 5469980"/>
                <a:gd name="T2" fmla="*/ 0 w 20553161"/>
                <a:gd name="T3" fmla="*/ 5469980 h 5469980"/>
                <a:gd name="T4" fmla="*/ 0 w 20553161"/>
                <a:gd name="T5" fmla="*/ 0 h 5469980"/>
                <a:gd name="T6" fmla="*/ 20553161 w 20553161"/>
                <a:gd name="T7" fmla="*/ 5469980 h 54699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553161"/>
                <a:gd name="T13" fmla="*/ 0 h 5469980"/>
                <a:gd name="T14" fmla="*/ 20553161 w 20553161"/>
                <a:gd name="T15" fmla="*/ 5469980 h 54699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3161" h="5469980">
                  <a:moveTo>
                    <a:pt x="20553161" y="5469980"/>
                  </a:moveTo>
                  <a:lnTo>
                    <a:pt x="0" y="5469980"/>
                  </a:lnTo>
                  <a:lnTo>
                    <a:pt x="0" y="0"/>
                  </a:lnTo>
                  <a:lnTo>
                    <a:pt x="20553161" y="5469980"/>
                  </a:lnTo>
                  <a:close/>
                </a:path>
              </a:pathLst>
            </a:custGeom>
            <a:solidFill>
              <a:srgbClr val="2A7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685800" y="7353300"/>
            <a:ext cx="17602200" cy="2231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eaLnBrk="1" fontAlgn="auto" hangingPunct="1">
              <a:lnSpc>
                <a:spcPts val="582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Χρήστος </a:t>
            </a:r>
            <a:r>
              <a:rPr lang="el-GR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Σταϊκούρας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ts val="582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ΥΠΟΥΡΓΟΣ ΟΙΚΟΝΟΜΙΚΩΝ</a:t>
            </a:r>
          </a:p>
          <a:p>
            <a:pPr algn="r" eaLnBrk="1" fontAlgn="auto" hangingPunct="1">
              <a:lnSpc>
                <a:spcPts val="582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Απρίλιος 2021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658600" y="2400300"/>
            <a:ext cx="7010400" cy="112851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0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Περιφέρεια </a:t>
            </a:r>
          </a:p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0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Νοτίου Αιγαίου</a:t>
            </a:r>
            <a:endParaRPr lang="el-GR" sz="40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244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 dirty="0">
                <a:solidFill>
                  <a:srgbClr val="002060"/>
                </a:solidFill>
                <a:latin typeface="Calibri" pitchFamily="34" charset="0"/>
              </a:rPr>
              <a:t>Συνολικό Ποσό Ενίσχυσης Επιχειρήσεων &amp; Εργαζομένων (ανά Μέτρο) </a:t>
            </a:r>
            <a:endParaRPr lang="en-US" altLang="en-US" sz="3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791623"/>
              </p:ext>
            </p:extLst>
          </p:nvPr>
        </p:nvGraphicFramePr>
        <p:xfrm>
          <a:off x="1524000" y="2247900"/>
          <a:ext cx="15240000" cy="5638801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489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ΕΡΓΑΛΕΙΟ</a:t>
                      </a:r>
                    </a:p>
                    <a:p>
                      <a:pPr algn="ctr" fontAlgn="b"/>
                      <a:endParaRPr lang="el-GR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Ποσό  Ενίσχυσης (εκατ.</a:t>
                      </a:r>
                      <a:r>
                        <a:rPr lang="el-GR" sz="24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ευρώ)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57430"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ΕΠΙΣΤΡΕΠΤΕΑ</a:t>
                      </a:r>
                      <a:r>
                        <a:rPr lang="el-GR" sz="22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ΠΡΟΚΑΤΑΒΟΛΗ</a:t>
                      </a:r>
                      <a:endParaRPr lang="el-GR" sz="2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724</a:t>
                      </a:r>
                      <a:endParaRPr lang="el-GR" sz="2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474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ΑΠΟΖΗΜΙΩΣΗ</a:t>
                      </a:r>
                      <a:r>
                        <a:rPr lang="el-GR" sz="22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ΕΙΔΙΚΟΥ ΣΚΟΠΟΥ ΕΠΙΧΕΙΡΗΣΕΩΝ</a:t>
                      </a:r>
                      <a:endParaRPr lang="el-GR" sz="2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31</a:t>
                      </a:r>
                      <a:endParaRPr lang="el-GR" sz="2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48482"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ΤΕΠΙΧ &amp; ΤΑΜΕΙΟ ΕΓΓΥΟΔΟΣΙΑΣ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407</a:t>
                      </a:r>
                      <a:endParaRPr lang="el-GR" sz="2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206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ΑΠΟΖΗΜΙΩΣΗ</a:t>
                      </a:r>
                      <a:r>
                        <a:rPr lang="el-GR" sz="22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ΕΙΔΙΚΟΥ ΣΚΟΠΟΥ ΕΡΓΑΖΟΜΕΝΩΝ</a:t>
                      </a:r>
                      <a:endParaRPr lang="el-GR" sz="2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el-GR" sz="2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9117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ΠΕΡΙΦΕΡΕΙΑ</a:t>
                      </a:r>
                    </a:p>
                    <a:p>
                      <a:pPr algn="ctr" fontAlgn="ctr"/>
                      <a:r>
                        <a:rPr lang="el-GR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ΝΟΤΙΟΥ </a:t>
                      </a:r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ΑΙΓΑΙΟΥ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1.253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7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18288000" cy="10287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endParaRPr lang="en-US" sz="44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0" y="1485900"/>
            <a:ext cx="182880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2</a:t>
            </a:r>
            <a:r>
              <a:rPr lang="el-GR" altLang="el-GR" sz="4400" b="1" dirty="0" smtClean="0">
                <a:solidFill>
                  <a:srgbClr val="F4F4F4"/>
                </a:solidFill>
                <a:latin typeface="Calibri" pitchFamily="34" charset="0"/>
              </a:rPr>
              <a:t>. </a:t>
            </a:r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Παρεμβάσεις Αντιμετώπισης</a:t>
            </a:r>
          </a:p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των Οικονομικών Επιπτώσεων της Πανδημίας</a:t>
            </a:r>
          </a:p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 -</a:t>
            </a:r>
            <a:endParaRPr lang="en-US" altLang="el-GR" sz="4400" b="1" dirty="0">
              <a:solidFill>
                <a:srgbClr val="F4F4F4"/>
              </a:solidFill>
              <a:latin typeface="Calibri" pitchFamily="34" charset="0"/>
            </a:endParaRPr>
          </a:p>
          <a:p>
            <a:pPr marL="742950" indent="-742950"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Στήριξη</a:t>
            </a:r>
          </a:p>
          <a:p>
            <a:pPr marL="742950" indent="-742950"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Αγροτικού Τομέα</a:t>
            </a:r>
            <a:endParaRPr lang="en-US" altLang="el-GR" sz="4400" b="1" dirty="0">
              <a:solidFill>
                <a:srgbClr val="F4F4F4"/>
              </a:solidFill>
              <a:latin typeface="Calibri" pitchFamily="34" charset="0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0" y="8648700"/>
            <a:ext cx="18288000" cy="1638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" name="TextBox 8"/>
          <p:cNvSpPr txBox="1"/>
          <p:nvPr/>
        </p:nvSpPr>
        <p:spPr>
          <a:xfrm>
            <a:off x="0" y="6896100"/>
            <a:ext cx="18288000" cy="11364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4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Περιφέρεια </a:t>
            </a:r>
          </a:p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4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Νοτίου Αιγαίου</a:t>
            </a:r>
            <a:endParaRPr lang="el-GR" sz="44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244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 dirty="0">
                <a:solidFill>
                  <a:srgbClr val="002060"/>
                </a:solidFill>
                <a:latin typeface="Calibri" pitchFamily="34" charset="0"/>
              </a:rPr>
              <a:t>Στήριξη αγροτικού τομέα </a:t>
            </a:r>
            <a:endParaRPr lang="en-US" altLang="en-US" sz="3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8"/>
          <p:cNvSpPr txBox="1">
            <a:spLocks/>
          </p:cNvSpPr>
          <p:nvPr/>
        </p:nvSpPr>
        <p:spPr>
          <a:xfrm>
            <a:off x="1447800" y="1790699"/>
            <a:ext cx="15392400" cy="632459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Autofit/>
          </a:bodyPr>
          <a:lstStyle/>
          <a:p>
            <a:pPr algn="just"/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Σε συνεργασία με το Υπουργείο Αγροτικής Ανάπτυξης και Τροφίμων, σχεδιάζονται και υλοποιούνται μέτρα στήριξης του πρωτογενούς τομέα για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την αντιμετώπιση των επιπτώσεων της πανδημίας COVID-19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Μεταξύ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άλλων, στην Περιφέρεια </a:t>
            </a:r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Νοτίου Αιγαίου: </a:t>
            </a:r>
            <a:endParaRPr lang="el-GR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just"/>
            <a:endParaRPr lang="el-GR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just"/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Α. Χορηγήθηκαν κρατικές ενισχύσεις, σύμφωνα με το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Προσωρινό Πλαίσιο, ύψους:</a:t>
            </a:r>
            <a:endParaRPr lang="en-US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389.643  </a:t>
            </a:r>
            <a:r>
              <a:rPr lang="el-GR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ευρώ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στον τομέα της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αιγοπροβατοτροφίας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  <a:r>
              <a:rPr lang="el-GR" sz="2600" dirty="0"/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9.0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00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ευρώ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στον τομέα της παραγωγής Ανθέων.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35.500 </a:t>
            </a:r>
            <a:r>
              <a:rPr lang="el-GR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ευρώ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στους παραγωγούς πωλητές λαϊκών αγορών.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866.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43 </a:t>
            </a:r>
            <a:r>
              <a:rPr lang="el-GR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ευρώ</a:t>
            </a:r>
            <a:r>
              <a:rPr 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στους τομείς </a:t>
            </a:r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α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) </a:t>
            </a:r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της επιτραπέζιας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ελιάς Καλαμών, β) </a:t>
            </a:r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του πρώιμου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καρπουζιού χαμηλής κάλυψης, γ) της ανοιξιάτικης πατάτας, δ) των </a:t>
            </a:r>
            <a:r>
              <a:rPr lang="el-GR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θερμοκηπιακών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καλλιεργειών Κρήτης σε Τομάτες, Αγγούρια και Μελιτζάνες.</a:t>
            </a:r>
          </a:p>
          <a:p>
            <a:pPr algn="just"/>
            <a:endParaRPr lang="el-GR" sz="2600" dirty="0"/>
          </a:p>
          <a:p>
            <a:pPr algn="just"/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Β.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Κ</a:t>
            </a:r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αταβλήθηκαν,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μέσω συγχρηματοδοτούμενων προγραμμάτων:  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1.052.800 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ευρώ</a:t>
            </a:r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στους ελαιοκαλλιεργητές παραγωγής ελαιολάδου.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2.746.691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ευρώ </a:t>
            </a:r>
            <a:r>
              <a:rPr lang="el-GR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στους αλιείς για την παύση των αλιευτικών δραστηριοτήτων τους.</a:t>
            </a: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r>
              <a:rPr lang="el-G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l-G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l-G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l-G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endParaRPr lang="el-G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7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18288000" cy="10287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endParaRPr lang="en-US" sz="44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0" y="1485900"/>
            <a:ext cx="18288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3</a:t>
            </a:r>
            <a:r>
              <a:rPr lang="el-GR" altLang="el-GR" sz="4400" b="1" dirty="0" smtClean="0">
                <a:solidFill>
                  <a:srgbClr val="F4F4F4"/>
                </a:solidFill>
                <a:latin typeface="Calibri" pitchFamily="34" charset="0"/>
              </a:rPr>
              <a:t>. </a:t>
            </a:r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Αποκρατικοποιήσεις</a:t>
            </a:r>
          </a:p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-</a:t>
            </a:r>
          </a:p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Επενδυτικά Σχέδια </a:t>
            </a:r>
            <a:endParaRPr lang="en-US" altLang="el-GR" sz="4400" b="1" dirty="0">
              <a:solidFill>
                <a:srgbClr val="F4F4F4"/>
              </a:solidFill>
              <a:latin typeface="Calibri" pitchFamily="34" charset="0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0" y="8648700"/>
            <a:ext cx="18288000" cy="1638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" name="TextBox 8"/>
          <p:cNvSpPr txBox="1"/>
          <p:nvPr/>
        </p:nvSpPr>
        <p:spPr>
          <a:xfrm>
            <a:off x="0" y="6896100"/>
            <a:ext cx="18288000" cy="1128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4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Περιφέρεια </a:t>
            </a:r>
          </a:p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4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Νοτίου Αιγαίου</a:t>
            </a:r>
            <a:endParaRPr lang="el-GR" sz="44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244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 dirty="0">
                <a:solidFill>
                  <a:srgbClr val="002060"/>
                </a:solidFill>
                <a:latin typeface="Calibri" pitchFamily="34" charset="0"/>
              </a:rPr>
              <a:t>Αποκρατικοποιήσεις – </a:t>
            </a:r>
            <a:r>
              <a:rPr lang="el-GR" altLang="en-US" sz="3800" b="1">
                <a:solidFill>
                  <a:srgbClr val="002060"/>
                </a:solidFill>
                <a:latin typeface="Calibri" pitchFamily="34" charset="0"/>
              </a:rPr>
              <a:t>Επενδυτικά Σχέδια</a:t>
            </a:r>
            <a:endParaRPr lang="en-US" altLang="en-US" sz="3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50BED06-1121-4F12-9A65-353644F01E00}"/>
              </a:ext>
            </a:extLst>
          </p:cNvPr>
          <p:cNvSpPr/>
          <p:nvPr/>
        </p:nvSpPr>
        <p:spPr>
          <a:xfrm>
            <a:off x="1524000" y="1790700"/>
            <a:ext cx="15240000" cy="8382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600" b="1" dirty="0" smtClean="0"/>
              <a:t>Μαρίνες / Λιμένες</a:t>
            </a:r>
            <a:endParaRPr lang="el-GR" sz="2600" dirty="0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AC1AA1AE-4D72-445B-8AEE-4896CD7D1D6A}"/>
              </a:ext>
            </a:extLst>
          </p:cNvPr>
          <p:cNvSpPr/>
          <p:nvPr/>
        </p:nvSpPr>
        <p:spPr>
          <a:xfrm>
            <a:off x="1524000" y="2857500"/>
            <a:ext cx="15239999" cy="11430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anchor="t"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b="1" dirty="0" smtClean="0"/>
              <a:t>Λιμένας / Μαρίνα Μυκόνου</a:t>
            </a:r>
          </a:p>
          <a:p>
            <a:pPr algn="just"/>
            <a:r>
              <a:rPr lang="el-GR" sz="2400" dirty="0" smtClean="0"/>
              <a:t>Προετοιμάζεται μελέτη για το σύνολο του λιμανιού και στη συνέχεια θα γίνει αξιολόγηση για τον βέλτιστο τρόπο παραχώρησης.</a:t>
            </a:r>
          </a:p>
          <a:p>
            <a:endParaRPr lang="el-GR" dirty="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650BED06-1121-4F12-9A65-353644F01E00}"/>
              </a:ext>
            </a:extLst>
          </p:cNvPr>
          <p:cNvSpPr/>
          <p:nvPr/>
        </p:nvSpPr>
        <p:spPr>
          <a:xfrm>
            <a:off x="1524000" y="5448300"/>
            <a:ext cx="15240000" cy="762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 smtClean="0"/>
              <a:t>Ακίνητα</a:t>
            </a:r>
            <a:endParaRPr lang="el-GR" sz="2800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xmlns="" id="{AC1AA1AE-4D72-445B-8AEE-4896CD7D1D6A}"/>
              </a:ext>
            </a:extLst>
          </p:cNvPr>
          <p:cNvSpPr/>
          <p:nvPr/>
        </p:nvSpPr>
        <p:spPr>
          <a:xfrm>
            <a:off x="1524000" y="6362700"/>
            <a:ext cx="1523999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anchor="t"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b="1" dirty="0" smtClean="0"/>
              <a:t>Ιαματική πηγή και Ξενία Κύθνου</a:t>
            </a:r>
          </a:p>
          <a:p>
            <a:r>
              <a:rPr lang="el-GR" sz="2400" dirty="0" smtClean="0"/>
              <a:t>Βρίσκεται σε διαγωνιστική διαδικασία με e-</a:t>
            </a:r>
            <a:r>
              <a:rPr lang="el-GR" sz="2400" dirty="0" err="1" smtClean="0"/>
              <a:t>auction </a:t>
            </a:r>
            <a:r>
              <a:rPr lang="el-GR" sz="2400" dirty="0" smtClean="0"/>
              <a:t>και αναμένονται δεσμευτικές προσφορές στις 18.05.2021.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xmlns="" id="{AC1AA1AE-4D72-445B-8AEE-4896CD7D1D6A}"/>
              </a:ext>
            </a:extLst>
          </p:cNvPr>
          <p:cNvSpPr/>
          <p:nvPr/>
        </p:nvSpPr>
        <p:spPr>
          <a:xfrm>
            <a:off x="1524000" y="4152900"/>
            <a:ext cx="15239999" cy="11430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anchor="t"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b="1" dirty="0" smtClean="0"/>
              <a:t>Μαρίνα </a:t>
            </a:r>
            <a:r>
              <a:rPr lang="el-GR" sz="2400" b="1" dirty="0" err="1" smtClean="0"/>
              <a:t>Μανδρακίου</a:t>
            </a:r>
            <a:r>
              <a:rPr lang="el-GR" sz="2400" b="1" dirty="0" smtClean="0"/>
              <a:t> Ρόδου </a:t>
            </a:r>
          </a:p>
          <a:p>
            <a:pPr algn="just"/>
            <a:r>
              <a:rPr lang="el-GR" sz="2400" dirty="0" smtClean="0"/>
              <a:t>Διεξάγεται Τεχνικός και Νομικός έλεγχος για την Μαρίνα , προκειμένου να προχωρήσει απόφαση του Δ</a:t>
            </a:r>
            <a:r>
              <a:rPr lang="en-US" sz="2400" dirty="0" smtClean="0"/>
              <a:t>.</a:t>
            </a:r>
            <a:r>
              <a:rPr lang="el-GR" sz="2400" dirty="0" smtClean="0"/>
              <a:t>Σ</a:t>
            </a:r>
            <a:r>
              <a:rPr lang="en-US" sz="2400" dirty="0" smtClean="0"/>
              <a:t>.</a:t>
            </a:r>
            <a:r>
              <a:rPr lang="el-GR" sz="2400" dirty="0" smtClean="0"/>
              <a:t> του Ταμείου για έναρξη διαγωνιστικής διαδικασίας.</a:t>
            </a:r>
          </a:p>
          <a:p>
            <a:endParaRPr lang="el-GR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xmlns="" id="{AC1AA1AE-4D72-445B-8AEE-4896CD7D1D6A}"/>
              </a:ext>
            </a:extLst>
          </p:cNvPr>
          <p:cNvSpPr/>
          <p:nvPr/>
        </p:nvSpPr>
        <p:spPr>
          <a:xfrm>
            <a:off x="1524000" y="7581900"/>
            <a:ext cx="15239999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anchor="t"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b="1" dirty="0" smtClean="0"/>
              <a:t>Αφάντου Ρόδου</a:t>
            </a:r>
          </a:p>
          <a:p>
            <a:pPr algn="just"/>
            <a:r>
              <a:rPr lang="el-GR" sz="2400" dirty="0" smtClean="0"/>
              <a:t>Για το Νότιο Αφάντου έγινε οικονομικό κλείσιμο της συναλλαγής πώλησης για τουριστική ανάπτυξη τον Ιούλιο 2019. </a:t>
            </a:r>
          </a:p>
          <a:p>
            <a:r>
              <a:rPr lang="el-GR" sz="2400" dirty="0" smtClean="0"/>
              <a:t>Για το Βόρειο Αφάντου αναμένεται το οικονομικό κλείσιμο μέσα στο 1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εξάμηνο του 2021.</a:t>
            </a:r>
            <a:endParaRPr lang="el-G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18288000" cy="10287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endParaRPr lang="en-US" sz="44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0" y="1485900"/>
            <a:ext cx="18288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4</a:t>
            </a:r>
            <a:r>
              <a:rPr lang="el-GR" altLang="el-GR" sz="4400" b="1" dirty="0" smtClean="0">
                <a:solidFill>
                  <a:srgbClr val="F4F4F4"/>
                </a:solidFill>
                <a:latin typeface="Calibri" pitchFamily="34" charset="0"/>
              </a:rPr>
              <a:t>. </a:t>
            </a:r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Λοιπές Παρεμβάσεις</a:t>
            </a:r>
            <a:endParaRPr lang="en-US" altLang="el-GR" sz="4400" b="1" dirty="0">
              <a:solidFill>
                <a:srgbClr val="F4F4F4"/>
              </a:solidFill>
              <a:latin typeface="Calibri" pitchFamily="34" charset="0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0" y="8648700"/>
            <a:ext cx="18288000" cy="1638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" name="TextBox 8"/>
          <p:cNvSpPr txBox="1"/>
          <p:nvPr/>
        </p:nvSpPr>
        <p:spPr>
          <a:xfrm>
            <a:off x="0" y="6896100"/>
            <a:ext cx="18288000" cy="1128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4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Περιφέρεια </a:t>
            </a:r>
          </a:p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4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Νοτίου Αιγαίου</a:t>
            </a:r>
            <a:endParaRPr lang="el-GR" sz="44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244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 dirty="0">
                <a:solidFill>
                  <a:srgbClr val="002060"/>
                </a:solidFill>
                <a:latin typeface="Calibri" pitchFamily="34" charset="0"/>
              </a:rPr>
              <a:t>Αποκρατικοποιήσεις – </a:t>
            </a:r>
            <a:r>
              <a:rPr lang="el-GR" altLang="en-US" sz="3800" b="1">
                <a:solidFill>
                  <a:srgbClr val="002060"/>
                </a:solidFill>
                <a:latin typeface="Calibri" pitchFamily="34" charset="0"/>
              </a:rPr>
              <a:t>Επενδυτικά Σχέδια</a:t>
            </a:r>
            <a:endParaRPr lang="en-US" altLang="en-US" sz="3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50BED06-1121-4F12-9A65-353644F01E00}"/>
              </a:ext>
            </a:extLst>
          </p:cNvPr>
          <p:cNvSpPr/>
          <p:nvPr/>
        </p:nvSpPr>
        <p:spPr>
          <a:xfrm>
            <a:off x="1524000" y="1790700"/>
            <a:ext cx="15240000" cy="10668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600" b="1" dirty="0"/>
              <a:t>Απαλλαγή από τον ΕΝΦΙΑ των κατοίκων μικρών, ακριτικών νησιών</a:t>
            </a:r>
            <a:endParaRPr lang="el-GR" sz="2600" dirty="0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AC1AA1AE-4D72-445B-8AEE-4896CD7D1D6A}"/>
              </a:ext>
            </a:extLst>
          </p:cNvPr>
          <p:cNvSpPr/>
          <p:nvPr/>
        </p:nvSpPr>
        <p:spPr>
          <a:xfrm>
            <a:off x="1524000" y="3162299"/>
            <a:ext cx="15239999" cy="12954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anchor="t"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z="2400" dirty="0" smtClean="0"/>
              <a:t>Απαλλάξαμε από τον ΕΝΦΙΑ τα δικαιώματα επί ακινήτων φυσικών προσώπων, φορολογικών κατοίκων Ελλάδας, των οποίων η κύρια κατοικία βρίσκεται σε μικρά ακριτικά νησιά με πληθυσμό κάτω των 1.200 κατοίκων. </a:t>
            </a:r>
          </a:p>
          <a:p>
            <a:r>
              <a:rPr lang="el-GR" sz="2400" b="1" dirty="0" smtClean="0"/>
              <a:t>Ορισμένα από αυτά τα νησιά ανήκουν στην Περιφέρεια Νοτίου Αιγαίου. </a:t>
            </a:r>
          </a:p>
          <a:p>
            <a:endParaRPr lang="el-GR" dirty="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650BED06-1121-4F12-9A65-353644F01E00}"/>
              </a:ext>
            </a:extLst>
          </p:cNvPr>
          <p:cNvSpPr/>
          <p:nvPr/>
        </p:nvSpPr>
        <p:spPr>
          <a:xfrm>
            <a:off x="1524000" y="4838700"/>
            <a:ext cx="15240000" cy="10668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600" b="1" dirty="0"/>
              <a:t>Παράταση ισχύος των μειωμένων συντελεστών ΦΠΑ σε Κω, Λέρο, Λέσβο, Σάμο και Χίο έως τις </a:t>
            </a:r>
            <a:r>
              <a:rPr lang="el-GR" sz="2600" b="1" dirty="0" smtClean="0"/>
              <a:t>30.06.2021</a:t>
            </a:r>
            <a:endParaRPr lang="el-GR" sz="2600" b="1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xmlns="" id="{AC1AA1AE-4D72-445B-8AEE-4896CD7D1D6A}"/>
              </a:ext>
            </a:extLst>
          </p:cNvPr>
          <p:cNvSpPr/>
          <p:nvPr/>
        </p:nvSpPr>
        <p:spPr>
          <a:xfrm>
            <a:off x="1524000" y="6240779"/>
            <a:ext cx="15239999" cy="9906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anchor="t"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z="2400" dirty="0"/>
              <a:t>Η παράταση των μειωμένων συντελεστών για ακόμα ένα εξάμηνο κρίθηκε επιβεβλημένη, </a:t>
            </a:r>
            <a:r>
              <a:rPr lang="el-GR" sz="2400" dirty="0" smtClean="0"/>
              <a:t>προκειμένου να </a:t>
            </a:r>
            <a:r>
              <a:rPr lang="el-GR" sz="2400" dirty="0"/>
              <a:t>στηριχθεί η τοπική οικονομία σε αυτά τα νησιά, που σηκώνουν το βάρος της διαχείρισης του μεταναστευτικού προβλήματος.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18288000" cy="10287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endParaRPr lang="en-US" sz="44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0" y="1866900"/>
            <a:ext cx="182880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/>
            <a:r>
              <a:rPr lang="en-US" altLang="el-GR" sz="4400" b="1" dirty="0">
                <a:solidFill>
                  <a:srgbClr val="F4F4F4"/>
                </a:solidFill>
                <a:latin typeface="Calibri" pitchFamily="34" charset="0"/>
              </a:rPr>
              <a:t>1. </a:t>
            </a:r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Παρεμβάσεις Αντιμετώπισης</a:t>
            </a:r>
          </a:p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των Οικονομικών Επιπτώσεων της Πανδημίας</a:t>
            </a:r>
          </a:p>
          <a:p>
            <a:pPr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 -</a:t>
            </a:r>
            <a:endParaRPr lang="en-US" altLang="el-GR" sz="4400" b="1" dirty="0">
              <a:solidFill>
                <a:srgbClr val="F4F4F4"/>
              </a:solidFill>
              <a:latin typeface="Calibri" pitchFamily="34" charset="0"/>
            </a:endParaRPr>
          </a:p>
          <a:p>
            <a:pPr marL="742950" indent="-742950"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Στήριξη</a:t>
            </a:r>
          </a:p>
          <a:p>
            <a:pPr marL="742950" indent="-742950" algn="ctr" eaLnBrk="1" hangingPunct="1"/>
            <a:r>
              <a:rPr lang="el-GR" altLang="el-GR" sz="4400" b="1" dirty="0">
                <a:solidFill>
                  <a:srgbClr val="F4F4F4"/>
                </a:solidFill>
                <a:latin typeface="Calibri" pitchFamily="34" charset="0"/>
              </a:rPr>
              <a:t>επιχειρήσεων και εργαζομένων </a:t>
            </a:r>
            <a:endParaRPr lang="en-US" altLang="el-GR" sz="4400" b="1" dirty="0">
              <a:solidFill>
                <a:srgbClr val="F4F4F4"/>
              </a:solidFill>
              <a:latin typeface="Calibri" pitchFamily="34" charset="0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0" y="6286500"/>
            <a:ext cx="18288000" cy="11364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4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Περιφέρεια </a:t>
            </a:r>
          </a:p>
          <a:p>
            <a:pPr algn="ctr" eaLnBrk="1" fontAlgn="auto" hangingPunct="1">
              <a:lnSpc>
                <a:spcPts val="4449"/>
              </a:lnSpc>
              <a:spcAft>
                <a:spcPts val="0"/>
              </a:spcAft>
              <a:defRPr/>
            </a:pPr>
            <a:r>
              <a:rPr lang="el-GR" sz="44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Νοτίου Αιγαίου</a:t>
            </a:r>
            <a:endParaRPr lang="el-GR" sz="4400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0" y="8648700"/>
            <a:ext cx="18288000" cy="1638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8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76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 dirty="0">
                <a:solidFill>
                  <a:srgbClr val="002060"/>
                </a:solidFill>
                <a:latin typeface="Calibri" pitchFamily="34" charset="0"/>
              </a:rPr>
              <a:t>Ενίσχυση Επιχειρήσεων &amp; Εργαζομένων</a:t>
            </a:r>
            <a:endParaRPr lang="en-US" altLang="en-US" sz="3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447800" y="2562809"/>
            <a:ext cx="15316200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tabLst>
                <a:tab pos="269875" algn="l"/>
              </a:tabLst>
            </a:pPr>
            <a:r>
              <a:rPr lang="el-GR" sz="2800" dirty="0">
                <a:latin typeface="Calibri" pitchFamily="34" charset="0"/>
                <a:cs typeface="Times New Roman" pitchFamily="18" charset="0"/>
              </a:rPr>
              <a:t>Μέχρι σήμερα: </a:t>
            </a:r>
            <a:endParaRPr lang="en-US" sz="2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tabLst>
                <a:tab pos="269875" algn="l"/>
              </a:tabLst>
            </a:pP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724 </a:t>
            </a:r>
            <a:r>
              <a:rPr lang="el-GR" sz="2800" b="1" i="1" dirty="0">
                <a:latin typeface="Calibri" pitchFamily="34" charset="0"/>
                <a:cs typeface="Times New Roman" pitchFamily="18" charset="0"/>
              </a:rPr>
              <a:t>εκατ. ευρώ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 χορηγήθηκαν συνολικά, μέσω των έξι κύκλων της Επιστρεπτέας Προκαταβολής σε </a:t>
            </a: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27.990 </a:t>
            </a:r>
            <a:r>
              <a:rPr lang="el-GR" sz="2800" dirty="0" smtClean="0">
                <a:latin typeface="Calibri" pitchFamily="34" charset="0"/>
                <a:cs typeface="Times New Roman" pitchFamily="18" charset="0"/>
              </a:rPr>
              <a:t>επιχειρήσεις 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και ελεύθερους επαγγελματίες, με μέσο όρο ενίσχυσης τα </a:t>
            </a: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25.857 ευρώ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.</a:t>
            </a:r>
            <a:endParaRPr lang="en-US" sz="2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tabLst>
                <a:tab pos="269875" algn="l"/>
              </a:tabLst>
            </a:pPr>
            <a:r>
              <a:rPr lang="el-GR" sz="2800" b="1" i="1" dirty="0">
                <a:latin typeface="Calibri" pitchFamily="34" charset="0"/>
                <a:cs typeface="Times New Roman" pitchFamily="18" charset="0"/>
              </a:rPr>
              <a:t>3</a:t>
            </a: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1 </a:t>
            </a:r>
            <a:r>
              <a:rPr lang="el-GR" sz="2800" b="1" i="1" dirty="0">
                <a:latin typeface="Calibri" pitchFamily="34" charset="0"/>
                <a:cs typeface="Times New Roman" pitchFamily="18" charset="0"/>
              </a:rPr>
              <a:t>εκατ. ευρώ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 έχουν δοθεί μέσω της Αποζημίωσης Ειδικού Σκοπού στις επιχειρήσεις.</a:t>
            </a:r>
            <a:endParaRPr lang="en-US" sz="2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tabLst>
                <a:tab pos="269875" algn="l"/>
              </a:tabLst>
            </a:pP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407 </a:t>
            </a:r>
            <a:r>
              <a:rPr lang="el-GR" sz="2800" b="1" i="1" dirty="0">
                <a:latin typeface="Calibri" pitchFamily="34" charset="0"/>
                <a:cs typeface="Times New Roman" pitchFamily="18" charset="0"/>
              </a:rPr>
              <a:t>εκατ. ευρώ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 σε </a:t>
            </a: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2.080</a:t>
            </a:r>
            <a:r>
              <a:rPr lang="en-US" sz="2800" b="1" i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επιχειρήσεις, έχουν ήδη εκταμιευθεί μέσω του ΤΕΠΙΧ ΙΙ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και των </a:t>
            </a:r>
            <a:r>
              <a:rPr lang="el-GR" sz="2800" dirty="0" err="1">
                <a:latin typeface="Calibri" pitchFamily="34" charset="0"/>
                <a:cs typeface="Times New Roman" pitchFamily="18" charset="0"/>
              </a:rPr>
              <a:t>Εγγυοδοτικών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 Προγραμμάτων. </a:t>
            </a:r>
            <a:endParaRPr lang="en-US" sz="28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tabLst>
                <a:tab pos="269875" algn="l"/>
              </a:tabLst>
            </a:pP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91 </a:t>
            </a:r>
            <a:r>
              <a:rPr lang="el-GR" sz="2800" b="1" i="1" dirty="0">
                <a:latin typeface="Calibri" pitchFamily="34" charset="0"/>
                <a:cs typeface="Times New Roman" pitchFamily="18" charset="0"/>
              </a:rPr>
              <a:t>εκατ. ευρώ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 έχουν λάβει οι εργαζόμενοι που έχουν τεθεί σε αναστολή εργασίας, μέσω της Αποζημίωσης Ειδικού Σκοπού.</a:t>
            </a:r>
            <a:r>
              <a:rPr lang="el-GR" sz="2800" b="1" i="1" dirty="0">
                <a:latin typeface="Calibri" pitchFamily="34" charset="0"/>
                <a:cs typeface="Times New Roman" pitchFamily="18" charset="0"/>
              </a:rPr>
              <a:t> </a:t>
            </a:r>
            <a:endParaRPr lang="en-US" sz="2800" dirty="0">
              <a:cs typeface="Times New Roman" pitchFamily="18" charset="0"/>
            </a:endParaRPr>
          </a:p>
          <a:p>
            <a:pPr algn="just" eaLnBrk="1" fontAlgn="b" hangingPunct="1">
              <a:tabLst>
                <a:tab pos="269875" algn="l"/>
              </a:tabLst>
            </a:pPr>
            <a:r>
              <a:rPr lang="el-GR" sz="2800" dirty="0">
                <a:latin typeface="Calibri" pitchFamily="34" charset="0"/>
                <a:cs typeface="Times New Roman" pitchFamily="18" charset="0"/>
              </a:rPr>
              <a:t>Συμπερασματικά, μέχρι σήμερα, για τη στήριξη επιχειρήσεων, ελεύθερων επαγγελματιών και εργαζομένων της Περιφέρειας </a:t>
            </a:r>
            <a:r>
              <a:rPr lang="el-GR" sz="2800" dirty="0" smtClean="0">
                <a:latin typeface="Calibri" pitchFamily="34" charset="0"/>
                <a:cs typeface="Times New Roman" pitchFamily="18" charset="0"/>
              </a:rPr>
              <a:t>Νοτίου Αιγαίου 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έχει χορηγηθεί συνολικά το ποσό των </a:t>
            </a:r>
            <a:r>
              <a:rPr lang="el-GR" sz="28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1 δισ. 253 </a:t>
            </a:r>
            <a:r>
              <a:rPr lang="el-GR" sz="2800" b="1" i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εκατ. </a:t>
            </a:r>
            <a:r>
              <a:rPr lang="el-GR" sz="28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ευρώ</a:t>
            </a:r>
            <a:r>
              <a:rPr lang="el-GR" sz="2800" dirty="0" smtClean="0">
                <a:latin typeface="Calibri" pitchFamily="34" charset="0"/>
                <a:cs typeface="Times New Roman" pitchFamily="18" charset="0"/>
              </a:rPr>
              <a:t>. Εκ 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των οποίων τα </a:t>
            </a: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670 </a:t>
            </a:r>
            <a:r>
              <a:rPr lang="el-GR" sz="2800" b="1" i="1" dirty="0">
                <a:latin typeface="Calibri" pitchFamily="34" charset="0"/>
                <a:cs typeface="Times New Roman" pitchFamily="18" charset="0"/>
              </a:rPr>
              <a:t>εκατ. ευρώ 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στον Νομό </a:t>
            </a:r>
            <a:r>
              <a:rPr lang="el-GR" sz="2800" dirty="0" smtClean="0">
                <a:latin typeface="Calibri" pitchFamily="34" charset="0"/>
                <a:cs typeface="Times New Roman" pitchFamily="18" charset="0"/>
              </a:rPr>
              <a:t>Δωδεκανήσου και τα </a:t>
            </a:r>
            <a:r>
              <a:rPr lang="el-GR" sz="2800" b="1" i="1" dirty="0" smtClean="0">
                <a:latin typeface="Calibri" pitchFamily="34" charset="0"/>
                <a:cs typeface="Times New Roman" pitchFamily="18" charset="0"/>
              </a:rPr>
              <a:t>583 εκατ</a:t>
            </a:r>
            <a:r>
              <a:rPr lang="el-GR" sz="2800" b="1" i="1" dirty="0">
                <a:latin typeface="Calibri" pitchFamily="34" charset="0"/>
                <a:cs typeface="Times New Roman" pitchFamily="18" charset="0"/>
              </a:rPr>
              <a:t>. ευρώ </a:t>
            </a:r>
            <a:r>
              <a:rPr lang="el-GR" sz="2800" dirty="0">
                <a:latin typeface="Calibri" pitchFamily="34" charset="0"/>
                <a:cs typeface="Times New Roman" pitchFamily="18" charset="0"/>
              </a:rPr>
              <a:t>στον Νομό </a:t>
            </a:r>
            <a:r>
              <a:rPr lang="el-GR" sz="2800" dirty="0" smtClean="0">
                <a:latin typeface="Calibri" pitchFamily="34" charset="0"/>
                <a:cs typeface="Times New Roman" pitchFamily="18" charset="0"/>
              </a:rPr>
              <a:t>Κυκλάδων.</a:t>
            </a:r>
            <a:endParaRPr lang="el-GR" sz="28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0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>
                <a:solidFill>
                  <a:srgbClr val="002060"/>
                </a:solidFill>
                <a:latin typeface="Calibri" pitchFamily="34" charset="0"/>
              </a:rPr>
              <a:t>Επιστρεπτέα Προκαταβολή</a:t>
            </a:r>
            <a:endParaRPr lang="en-US" altLang="en-US" sz="3800" b="1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295400" y="14097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29200" y="2105025"/>
            <a:ext cx="7543800" cy="4619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Συνολική Ενίσχυση (Κύκλοι 1- 6, εκατ. ευρώ)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410200" y="3086100"/>
            <a:ext cx="1524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600" b="1" dirty="0" smtClean="0"/>
              <a:t>15.574</a:t>
            </a:r>
            <a:endParaRPr lang="el-GR" sz="26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9601200" y="3086100"/>
            <a:ext cx="1524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600" b="1" dirty="0" smtClean="0"/>
              <a:t>12.416</a:t>
            </a:r>
            <a:endParaRPr lang="el-GR" sz="26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13639800" y="3009900"/>
            <a:ext cx="1905000" cy="7620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27.990*</a:t>
            </a:r>
            <a:endParaRPr lang="el-G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716000" y="9410700"/>
            <a:ext cx="196855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i="1" dirty="0">
                <a:solidFill>
                  <a:schemeClr val="bg1"/>
                </a:solidFill>
                <a:latin typeface="+mn-lt"/>
                <a:cs typeface="+mn-cs"/>
              </a:rPr>
              <a:t>*</a:t>
            </a:r>
            <a:r>
              <a:rPr lang="el-GR" i="1" dirty="0" smtClean="0">
                <a:solidFill>
                  <a:schemeClr val="bg1"/>
                </a:solidFill>
                <a:latin typeface="+mn-lt"/>
                <a:cs typeface="+mn-cs"/>
              </a:rPr>
              <a:t>Μοναδιαίοι ΑΦΜ</a:t>
            </a:r>
            <a:endParaRPr lang="el-GR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04800" y="3086100"/>
            <a:ext cx="2514600" cy="685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Αριθμός ωφελουμένων</a:t>
            </a:r>
          </a:p>
        </p:txBody>
      </p:sp>
      <p:pic>
        <p:nvPicPr>
          <p:cNvPr id="15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13 - Γράφημα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2000000}"/>
              </a:ext>
            </a:extLst>
          </p:cNvPr>
          <p:cNvGraphicFramePr/>
          <p:nvPr/>
        </p:nvGraphicFramePr>
        <p:xfrm>
          <a:off x="4038600" y="4229100"/>
          <a:ext cx="12801600" cy="4730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24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>
                <a:solidFill>
                  <a:srgbClr val="002060"/>
                </a:solidFill>
                <a:latin typeface="Calibri" pitchFamily="34" charset="0"/>
              </a:rPr>
              <a:t>Επιστρεπτέα Προκαταβολή</a:t>
            </a:r>
            <a:endParaRPr lang="en-US" altLang="en-US" sz="3800" b="1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Πίνακας 8">
            <a:extLst>
              <a:ext uri="{FF2B5EF4-FFF2-40B4-BE49-F238E27FC236}">
                <a16:creationId xmlns:a16="http://schemas.microsoft.com/office/drawing/2014/main" xmlns="" id="{623E632D-6AE4-4A2F-A876-68942A1E2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84203"/>
              </p:ext>
            </p:extLst>
          </p:nvPr>
        </p:nvGraphicFramePr>
        <p:xfrm>
          <a:off x="1447801" y="2171700"/>
          <a:ext cx="15613391" cy="5657209"/>
        </p:xfrm>
        <a:graphic>
          <a:graphicData uri="http://schemas.openxmlformats.org/drawingml/2006/table">
            <a:tbl>
              <a:tblPr/>
              <a:tblGrid>
                <a:gridCol w="1899796">
                  <a:extLst>
                    <a:ext uri="{9D8B030D-6E8A-4147-A177-3AD203B41FA5}">
                      <a16:colId xmlns:a16="http://schemas.microsoft.com/office/drawing/2014/main" xmlns="" val="1276760426"/>
                    </a:ext>
                  </a:extLst>
                </a:gridCol>
                <a:gridCol w="934660">
                  <a:extLst>
                    <a:ext uri="{9D8B030D-6E8A-4147-A177-3AD203B41FA5}">
                      <a16:colId xmlns:a16="http://schemas.microsoft.com/office/drawing/2014/main" xmlns="" val="428707359"/>
                    </a:ext>
                  </a:extLst>
                </a:gridCol>
                <a:gridCol w="1097915">
                  <a:extLst>
                    <a:ext uri="{9D8B030D-6E8A-4147-A177-3AD203B41FA5}">
                      <a16:colId xmlns:a16="http://schemas.microsoft.com/office/drawing/2014/main" xmlns="" val="3282072927"/>
                    </a:ext>
                  </a:extLst>
                </a:gridCol>
                <a:gridCol w="908137">
                  <a:extLst>
                    <a:ext uri="{9D8B030D-6E8A-4147-A177-3AD203B41FA5}">
                      <a16:colId xmlns:a16="http://schemas.microsoft.com/office/drawing/2014/main" xmlns="" val="3766792918"/>
                    </a:ext>
                  </a:extLst>
                </a:gridCol>
                <a:gridCol w="990301">
                  <a:extLst>
                    <a:ext uri="{9D8B030D-6E8A-4147-A177-3AD203B41FA5}">
                      <a16:colId xmlns:a16="http://schemas.microsoft.com/office/drawing/2014/main" xmlns="" val="2041773007"/>
                    </a:ext>
                  </a:extLst>
                </a:gridCol>
                <a:gridCol w="908137">
                  <a:extLst>
                    <a:ext uri="{9D8B030D-6E8A-4147-A177-3AD203B41FA5}">
                      <a16:colId xmlns:a16="http://schemas.microsoft.com/office/drawing/2014/main" xmlns="" val="4277984180"/>
                    </a:ext>
                  </a:extLst>
                </a:gridCol>
                <a:gridCol w="1101725">
                  <a:extLst>
                    <a:ext uri="{9D8B030D-6E8A-4147-A177-3AD203B41FA5}">
                      <a16:colId xmlns:a16="http://schemas.microsoft.com/office/drawing/2014/main" xmlns="" val="2704459530"/>
                    </a:ext>
                  </a:extLst>
                </a:gridCol>
                <a:gridCol w="908137">
                  <a:extLst>
                    <a:ext uri="{9D8B030D-6E8A-4147-A177-3AD203B41FA5}">
                      <a16:colId xmlns:a16="http://schemas.microsoft.com/office/drawing/2014/main" xmlns="" val="1061972194"/>
                    </a:ext>
                  </a:extLst>
                </a:gridCol>
                <a:gridCol w="1079785">
                  <a:extLst>
                    <a:ext uri="{9D8B030D-6E8A-4147-A177-3AD203B41FA5}">
                      <a16:colId xmlns:a16="http://schemas.microsoft.com/office/drawing/2014/main" xmlns="" val="3074632905"/>
                    </a:ext>
                  </a:extLst>
                </a:gridCol>
                <a:gridCol w="908137">
                  <a:extLst>
                    <a:ext uri="{9D8B030D-6E8A-4147-A177-3AD203B41FA5}">
                      <a16:colId xmlns:a16="http://schemas.microsoft.com/office/drawing/2014/main" xmlns="" val="3297784022"/>
                    </a:ext>
                  </a:extLst>
                </a:gridCol>
                <a:gridCol w="1079785">
                  <a:extLst>
                    <a:ext uri="{9D8B030D-6E8A-4147-A177-3AD203B41FA5}">
                      <a16:colId xmlns:a16="http://schemas.microsoft.com/office/drawing/2014/main" xmlns="" val="2962358452"/>
                    </a:ext>
                  </a:extLst>
                </a:gridCol>
                <a:gridCol w="908137">
                  <a:extLst>
                    <a:ext uri="{9D8B030D-6E8A-4147-A177-3AD203B41FA5}">
                      <a16:colId xmlns:a16="http://schemas.microsoft.com/office/drawing/2014/main" xmlns="" val="2498603973"/>
                    </a:ext>
                  </a:extLst>
                </a:gridCol>
                <a:gridCol w="990301">
                  <a:extLst>
                    <a:ext uri="{9D8B030D-6E8A-4147-A177-3AD203B41FA5}">
                      <a16:colId xmlns:a16="http://schemas.microsoft.com/office/drawing/2014/main" xmlns="" val="3628524797"/>
                    </a:ext>
                  </a:extLst>
                </a:gridCol>
                <a:gridCol w="908137">
                  <a:extLst>
                    <a:ext uri="{9D8B030D-6E8A-4147-A177-3AD203B41FA5}">
                      <a16:colId xmlns:a16="http://schemas.microsoft.com/office/drawing/2014/main" xmlns="" val="3296822913"/>
                    </a:ext>
                  </a:extLst>
                </a:gridCol>
                <a:gridCol w="990301">
                  <a:extLst>
                    <a:ext uri="{9D8B030D-6E8A-4147-A177-3AD203B41FA5}">
                      <a16:colId xmlns:a16="http://schemas.microsoft.com/office/drawing/2014/main" xmlns="" val="3518023652"/>
                    </a:ext>
                  </a:extLst>
                </a:gridCol>
              </a:tblGrid>
              <a:tr h="10668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ΝΟΜΟΣ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 Υ Ν Ο Λ Α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ΕΠΙΣΤΡΕΠΤΕΑ</a:t>
                      </a:r>
                      <a:b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ΠΡΟΚΑΤΑΒΟΛΗ</a:t>
                      </a:r>
                      <a:b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ΕΠΙΣΤΡΕΠΤΕΑ</a:t>
                      </a:r>
                      <a:b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ΠΡΟΚΑΤΑΒΟΛΗ</a:t>
                      </a:r>
                      <a:b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ΕΠΙΣΤΡΕΠΤΕΑ</a:t>
                      </a:r>
                      <a:b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ΠΡΟΚΑΤΑΒΟΛΗ</a:t>
                      </a:r>
                      <a:b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ΕΠΙΣΤΡΕΠΤΕΑ</a:t>
                      </a:r>
                      <a:b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ΠΡΟΚΑΤΑΒΟΛΗ</a:t>
                      </a:r>
                      <a:b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ΕΠΙΣΤΡΕΠΤΕΑ</a:t>
                      </a:r>
                      <a:b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ΠΡΟΚΑΤΑΒΟΛΗ</a:t>
                      </a:r>
                      <a:b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ΕΠΙΣΤΡΕΠΤΕΑ</a:t>
                      </a:r>
                      <a:b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ΠΡΟΚΑΤΑΒΟΛΗ</a:t>
                      </a:r>
                      <a:b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37763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ΠΛΗΘΟΣ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ΠΟΣΟ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ΠΛΗΘΟΣ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ΠΟΣΟ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ΠΛΗΘΟΣ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ΠΟΣΟ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ΠΛΗΘΟΣ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ΠΟΣΟ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ΠΛΗΘΟΣ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ΠΟΣΟ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ΠΛΗΘΟΣ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ΠΟΣΟ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ΠΛΗΘΟΣ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ΠΟΣΟ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7331576"/>
                  </a:ext>
                </a:extLst>
              </a:tr>
              <a:tr h="6674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ΔΩΔΕΚΑΝΗΣΟΥ</a:t>
                      </a:r>
                      <a:endParaRPr lang="el-GR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15.574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349.733.911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25.756.660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72.229.153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119.859.851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83.313.834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34.940.062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13.634.351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545487"/>
                  </a:ext>
                </a:extLst>
              </a:tr>
              <a:tr h="33373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ΚΩΣ</a:t>
                      </a:r>
                      <a:endParaRPr lang="el-GR" sz="1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5.054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98.894.138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7.408.514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19.768.122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1.674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30.910.817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3.921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24.925.542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11.569.176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4.311.968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3373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ΡΟΔΟΣ</a:t>
                      </a:r>
                      <a:endParaRPr lang="el-GR" sz="1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250.839.772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18.348.146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52.461.032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88.949.034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58.388.292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23.370.886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9.322.382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19907">
                <a:tc>
                  <a:txBody>
                    <a:bodyPr/>
                    <a:lstStyle/>
                    <a:p>
                      <a:pPr algn="ctr" fontAlgn="b"/>
                      <a:r>
                        <a:rPr lang="el-GR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ΚΥΚΛΑΔΩΝ</a:t>
                      </a:r>
                      <a:endParaRPr lang="el-GR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374.018.002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17.847.918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2.587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69.154.907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121.795.068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115.539.634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40.225.036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632832" rtl="0" eaLnBrk="1" fontAlgn="ctr" latinLnBrk="0" hangingPunct="1"/>
                      <a:r>
                        <a:rPr lang="el-G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9.455.439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3031761"/>
                  </a:ext>
                </a:extLst>
              </a:tr>
              <a:tr h="15497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ΘΗΡΑ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183.512.538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8.974.543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37.368.141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65.127.875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48.499.547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19.060.580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4.481.852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497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ΝΑΞΟΣ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32.555.951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755.151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3.564.529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10.108.016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12.823.558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4.139.006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1.165.691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497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ΠΑΡΟΣ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34.623.872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1.506.655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3.866.465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9.082.694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14.891.536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4.246.122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1.030.400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497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ΣΥΡΟΣ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15.566.191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723.355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1.422.147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2.004.468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7.074.778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3.259.595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1.081.848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497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ΜΥΚΟΝΟΣ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107.759.450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5.888.213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22.933.624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35.472.016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1.556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32.250.216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9.519.733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1.695.647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1635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ΠΕΡΙΦΕΡΕΙΑ</a:t>
                      </a:r>
                    </a:p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ΝΟΤΙΟΥ ΑΙΓΑΙΟΥ</a:t>
                      </a:r>
                      <a:r>
                        <a:rPr lang="el-GR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l-GR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723.751.912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43.604.578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141.384.060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241.654.919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198.853.468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75.165.098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23.089.789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449175"/>
                  </a:ext>
                </a:extLst>
              </a:tr>
            </a:tbl>
          </a:graphicData>
        </a:graphic>
      </p:graphicFrame>
      <p:pic>
        <p:nvPicPr>
          <p:cNvPr id="7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148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>
                <a:solidFill>
                  <a:srgbClr val="002060"/>
                </a:solidFill>
                <a:latin typeface="Calibri" pitchFamily="34" charset="0"/>
              </a:rPr>
              <a:t>Αποζημίωση Ειδικού Σκοπού σε Επιχειρήσεις 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947432"/>
              </p:ext>
            </p:extLst>
          </p:nvPr>
        </p:nvGraphicFramePr>
        <p:xfrm>
          <a:off x="1524000" y="1943100"/>
          <a:ext cx="15252165" cy="6350136"/>
        </p:xfrm>
        <a:graphic>
          <a:graphicData uri="http://schemas.openxmlformats.org/drawingml/2006/table">
            <a:tbl>
              <a:tblPr/>
              <a:tblGrid>
                <a:gridCol w="3057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39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82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49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18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27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85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362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937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22727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306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ΝΟΜΟΣ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ΣΥΝΟΛΟ </a:t>
                      </a:r>
                    </a:p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1-4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ΑΠΟΖΗΜΙΩΣΗ</a:t>
                      </a:r>
                      <a:b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ΕΙΔΙΚΟΥ ΣΚΟΠΟΥ</a:t>
                      </a:r>
                      <a:b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ΑΠΟΖΗΜΙΩΣΗ</a:t>
                      </a:r>
                      <a:b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ΕΙΔΙΚΟΥ ΣΚΟΠΟΥ</a:t>
                      </a:r>
                      <a:b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ΑΠΟΖΗΜΙΩΣΗ</a:t>
                      </a:r>
                      <a:b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ΕΙΔΙΚΟΥ ΣΚΟΠΟΥ</a:t>
                      </a:r>
                      <a:b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ΑΠΟΖΗΜΙΩΣΗ</a:t>
                      </a:r>
                      <a:b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ΕΙΔΙΚΟΥ ΣΚΟΠΟΥ</a:t>
                      </a:r>
                      <a:b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034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ΣΥΝΟΛΟ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ΠΛΗΘΟΣ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ΠΛΗΘΟΣ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ΠΛΗΘΟΣ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ΠΛΗΘΟΣ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034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ΔΩΔΕΚΑΝΗΣΟΥ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16.088.794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14.528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11.622.400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8.654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4.084.674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355.668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26.052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517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ΚΩΣ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5.866.676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5.320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4.256.000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3.161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1.484.394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119.178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7.104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517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ΡΟΔΟΣ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10.222.118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7.366.400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2.600.280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236.490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18.948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034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ΚΥΚΛΑΔΩΝ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14.895.294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10.156.800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4.036.104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693.954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76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ΘΗΡΑ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4.869.998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3.144.800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2.897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1.461.822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260.508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ΝΑΞΟΣ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2.841.824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1.904.000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778.752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157.104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030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ΠΑΡΟΣ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2.624.948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1.848.800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663.246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112.002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ΣΥΡΟΣ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2.449.366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2.243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1.794.400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575.028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78.138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ΜΥΚΟΝΟΣ</a:t>
                      </a:r>
                      <a:endParaRPr lang="el-GR" sz="18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2.109.158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1.831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1.464.800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557.256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86.202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6155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ΠΕΡΙΦΕΡΕΙΑ</a:t>
                      </a:r>
                    </a:p>
                    <a:p>
                      <a:pPr algn="ctr" fontAlgn="ctr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l-G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ΝΟΤΙΟΥ </a:t>
                      </a:r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ΑΙΓΑΙΟΥ</a:t>
                      </a:r>
                      <a:r>
                        <a:rPr lang="el-GR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30.984.088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27.224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21.779.200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16.877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8.120.778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3.434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1.049.622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34.488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8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>
                <a:solidFill>
                  <a:srgbClr val="002060"/>
                </a:solidFill>
                <a:latin typeface="Calibri" pitchFamily="34" charset="0"/>
              </a:rPr>
              <a:t>Εργαλεία Ρευστότητας ΤΕΠΙΧ ΙΙ και Εγγυοδοτικά Προγράμματα</a:t>
            </a:r>
            <a:endParaRPr lang="en-US" altLang="en-US" sz="3800" b="1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239369"/>
              </p:ext>
            </p:extLst>
          </p:nvPr>
        </p:nvGraphicFramePr>
        <p:xfrm>
          <a:off x="1447800" y="2705100"/>
          <a:ext cx="15316200" cy="3400525"/>
        </p:xfrm>
        <a:graphic>
          <a:graphicData uri="http://schemas.openxmlformats.org/drawingml/2006/table">
            <a:tbl>
              <a:tblPr/>
              <a:tblGrid>
                <a:gridCol w="8669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068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398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12392">
                <a:tc>
                  <a:txBody>
                    <a:bodyPr/>
                    <a:lstStyle/>
                    <a:p>
                      <a:pPr algn="ctr" fontAlgn="b"/>
                      <a:endParaRPr lang="el-GR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Εκταμιεύσεις*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515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ΝΟΜΟΣ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Πλήθος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Ποσό  Ενίσχυσης (ευρώ)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3343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ΔΩΔΕΚΑΝΗΣΟΥ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777</a:t>
                      </a:r>
                      <a:endParaRPr lang="el-GR" sz="2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251.915.480</a:t>
                      </a:r>
                      <a:endParaRPr lang="el-GR" sz="2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610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ΚΥΚΛΑΔΩΝ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1.303</a:t>
                      </a:r>
                      <a:endParaRPr lang="el-GR" sz="2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155.387.227</a:t>
                      </a:r>
                      <a:endParaRPr lang="el-GR" sz="2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352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ΠΕΡΙΦΕΡΕΙΑ</a:t>
                      </a:r>
                    </a:p>
                    <a:p>
                      <a:pPr algn="ctr" fontAlgn="ctr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l-G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ΝΟΤΙΟΥ </a:t>
                      </a:r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ΑΙΓΑΙΟΥ</a:t>
                      </a:r>
                      <a:r>
                        <a:rPr lang="el-GR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2.080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407.302.707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553200" y="7277100"/>
            <a:ext cx="10287000" cy="1323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i="1" dirty="0">
                <a:latin typeface="+mn-lt"/>
                <a:cs typeface="+mn-cs"/>
              </a:rPr>
              <a:t>* Το μεγαλύτερο μέρος του πλήθους των χρηματοδοτήσεων – σε όλη την Ελλάδα – σε ποσοστό 71%, έχει κατευθυνθεί σε επιχειρήσεις με έως 10 εργαζόμενους.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i="1" dirty="0">
                <a:latin typeface="+mn-lt"/>
                <a:cs typeface="+mn-cs"/>
              </a:rPr>
              <a:t>Σε ό,τι αφορά την αξία των δανείων, το 56% έχει κατευθυνθεί σε επιχειρήσεις με έως 50 εργαζόμενους.</a:t>
            </a:r>
          </a:p>
        </p:txBody>
      </p:sp>
      <p:pic>
        <p:nvPicPr>
          <p:cNvPr id="8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 dirty="0">
                <a:solidFill>
                  <a:srgbClr val="002060"/>
                </a:solidFill>
                <a:latin typeface="Calibri" pitchFamily="34" charset="0"/>
              </a:rPr>
              <a:t>Αποζημιώσεις Ειδικού Σκοπού σε Εργαζόμενους</a:t>
            </a:r>
            <a:endParaRPr lang="en-US" altLang="en-US" sz="3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666066"/>
              </p:ext>
            </p:extLst>
          </p:nvPr>
        </p:nvGraphicFramePr>
        <p:xfrm>
          <a:off x="1485900" y="3009900"/>
          <a:ext cx="15240000" cy="2468298"/>
        </p:xfrm>
        <a:graphic>
          <a:graphicData uri="http://schemas.openxmlformats.org/drawingml/2006/table">
            <a:tbl>
              <a:tblPr/>
              <a:tblGrid>
                <a:gridCol w="107335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06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211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ΝΟΜΟΣ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Ποσό  Ενίσχυσης</a:t>
                      </a:r>
                      <a:r>
                        <a:rPr lang="el-GR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(ευρώ)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7086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ΔΩΔΕΚΑΝΗΣΟΥ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51.660.333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224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ΚΥΚΛΑΔΩΝ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39.612.193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685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ΠΕΡΙΦΕΡΕΙΑ</a:t>
                      </a:r>
                    </a:p>
                    <a:p>
                      <a:pPr algn="ctr" fontAlgn="ctr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l-G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ΝΟΤΙΟΥ </a:t>
                      </a:r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ΑΙΓΑΙΟΥ</a:t>
                      </a:r>
                      <a:r>
                        <a:rPr lang="el-GR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91.272.526</a:t>
                      </a:r>
                      <a:endParaRPr lang="el-GR" sz="1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7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6"/>
          <p:cNvSpPr>
            <a:spLocks/>
          </p:cNvSpPr>
          <p:nvPr/>
        </p:nvSpPr>
        <p:spPr bwMode="auto">
          <a:xfrm>
            <a:off x="0" y="9029700"/>
            <a:ext cx="18288000" cy="1257300"/>
          </a:xfrm>
          <a:custGeom>
            <a:avLst/>
            <a:gdLst>
              <a:gd name="T0" fmla="*/ 7185677 w 20553161"/>
              <a:gd name="T1" fmla="*/ 10 h 5469980"/>
              <a:gd name="T2" fmla="*/ 0 w 20553161"/>
              <a:gd name="T3" fmla="*/ 10 h 5469980"/>
              <a:gd name="T4" fmla="*/ 0 w 20553161"/>
              <a:gd name="T5" fmla="*/ 0 h 5469980"/>
              <a:gd name="T6" fmla="*/ 7185677 w 20553161"/>
              <a:gd name="T7" fmla="*/ 10 h 5469980"/>
              <a:gd name="T8" fmla="*/ 0 60000 65536"/>
              <a:gd name="T9" fmla="*/ 0 60000 65536"/>
              <a:gd name="T10" fmla="*/ 0 60000 65536"/>
              <a:gd name="T11" fmla="*/ 0 60000 65536"/>
              <a:gd name="T12" fmla="*/ 0 w 20553161"/>
              <a:gd name="T13" fmla="*/ 0 h 5469980"/>
              <a:gd name="T14" fmla="*/ 20553161 w 20553161"/>
              <a:gd name="T15" fmla="*/ 5469980 h 54699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3161" h="5469980">
                <a:moveTo>
                  <a:pt x="20553161" y="5469980"/>
                </a:moveTo>
                <a:lnTo>
                  <a:pt x="0" y="5469980"/>
                </a:lnTo>
                <a:lnTo>
                  <a:pt x="0" y="0"/>
                </a:lnTo>
                <a:lnTo>
                  <a:pt x="20553161" y="5469980"/>
                </a:lnTo>
                <a:close/>
              </a:path>
            </a:pathLst>
          </a:custGeom>
          <a:solidFill>
            <a:srgbClr val="2A7DE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220" name="Title 1"/>
          <p:cNvSpPr>
            <a:spLocks/>
          </p:cNvSpPr>
          <p:nvPr/>
        </p:nvSpPr>
        <p:spPr bwMode="auto">
          <a:xfrm>
            <a:off x="1371600" y="571500"/>
            <a:ext cx="149352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altLang="en-US" sz="3800" b="1">
                <a:solidFill>
                  <a:srgbClr val="002060"/>
                </a:solidFill>
                <a:latin typeface="Calibri" pitchFamily="34" charset="0"/>
              </a:rPr>
              <a:t>Συνολικό Ποσό Ενίσχυσης Επιχειρήσεων &amp; Εργαζομένων (ανά Νομό) </a:t>
            </a:r>
            <a:endParaRPr lang="en-US" altLang="en-US" sz="3800" b="1">
              <a:solidFill>
                <a:srgbClr val="002060"/>
              </a:solidFill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447800" y="1333500"/>
            <a:ext cx="15316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700825"/>
              </p:ext>
            </p:extLst>
          </p:nvPr>
        </p:nvGraphicFramePr>
        <p:xfrm>
          <a:off x="1447800" y="2247900"/>
          <a:ext cx="15316200" cy="397766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8305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1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46605"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ΝΟΜΟΣ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Ποσό  Ενίσχυσης (εκατ. ευρώ)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928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ΔΩΔΕΚΑΝΗΣΟΥ</a:t>
                      </a:r>
                      <a:endParaRPr lang="el-GR" sz="2200" b="1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670</a:t>
                      </a:r>
                      <a:endParaRPr lang="el-GR" sz="2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5075"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ΚΥΚΛΑΔΩΝ</a:t>
                      </a:r>
                      <a:endParaRPr lang="el-GR" sz="2200" b="1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583</a:t>
                      </a:r>
                      <a:endParaRPr lang="el-GR" sz="2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6670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2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ΠΕΡΙΦΕΡΕΙΑ</a:t>
                      </a:r>
                    </a:p>
                    <a:p>
                      <a:pPr algn="ctr" fontAlgn="ctr"/>
                      <a:r>
                        <a:rPr lang="el-GR" sz="22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22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ΝΟΤΙΟΥ </a:t>
                      </a:r>
                      <a:r>
                        <a:rPr lang="el-GR" sz="22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ΑΙΓΑΙΟΥ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1.253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7" name="5 - Εικόνα" descr="ÎÏÎ¿ÏÎ­Î»ÎµÏÎ¼Î± ÎµÎ¹ÎºÏÎ½Î±Ï Î³Î¹Î± ÎµÎ¸Î½Î¿ÏÎ·Î¼Î¿ ÏÏÎ¿ÏÏÎ³ÎµÎ¹Î¿ Î¿Î¹ÎºÎ¿Î½Î¿Î¼Î¹ÎºÏ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"/>
            <a:ext cx="11049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5418</TotalTime>
  <Words>1066</Words>
  <PresentationFormat>Προσαρμογή</PresentationFormat>
  <Paragraphs>452</Paragraphs>
  <Slides>16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Wingdings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terms:modified xsi:type="dcterms:W3CDTF">2021-04-07T13:23:51Z</dcterms:modified>
</cp:coreProperties>
</file>